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308" r:id="rId5"/>
    <p:sldId id="532" r:id="rId6"/>
    <p:sldId id="514" r:id="rId7"/>
    <p:sldId id="492" r:id="rId8"/>
    <p:sldId id="493" r:id="rId9"/>
    <p:sldId id="516" r:id="rId10"/>
    <p:sldId id="488" r:id="rId11"/>
    <p:sldId id="421" r:id="rId12"/>
    <p:sldId id="530" r:id="rId13"/>
    <p:sldId id="352" r:id="rId14"/>
    <p:sldId id="353" r:id="rId15"/>
    <p:sldId id="354" r:id="rId16"/>
    <p:sldId id="477" r:id="rId17"/>
    <p:sldId id="534" r:id="rId18"/>
    <p:sldId id="535" r:id="rId19"/>
  </p:sldIdLst>
  <p:sldSz cx="12192000" cy="6858000"/>
  <p:notesSz cx="6645275" cy="992505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E89D38-2C55-123A-D3F3-256769F47D07}" v="27" dt="2021-10-14T07:12:31.630"/>
    <p1510:client id="{FFE652E8-577F-45DB-ACDA-30AC2FD96E2F}" v="2" dt="2021-10-14T07:14:47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ddels stil 2 – uthev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879619" cy="497976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764120" y="2"/>
            <a:ext cx="2879619" cy="497976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r">
              <a:defRPr sz="1200"/>
            </a:lvl1pPr>
          </a:lstStyle>
          <a:p>
            <a:fld id="{853306DD-02C1-4CB8-A8D1-08A257B151DF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47663" y="1241425"/>
            <a:ext cx="5949950" cy="3348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80" tIns="45290" rIns="90580" bIns="4529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64528" y="4776431"/>
            <a:ext cx="5316220" cy="3907989"/>
          </a:xfrm>
          <a:prstGeom prst="rect">
            <a:avLst/>
          </a:prstGeom>
        </p:spPr>
        <p:txBody>
          <a:bodyPr vert="horz" lIns="90580" tIns="45290" rIns="90580" bIns="4529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1" y="9427077"/>
            <a:ext cx="2879619" cy="497975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764120" y="9427077"/>
            <a:ext cx="2879619" cy="497975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r">
              <a:defRPr sz="1200"/>
            </a:lvl1pPr>
          </a:lstStyle>
          <a:p>
            <a:fld id="{C1902943-3BB5-43F6-A38D-A979C5F1F5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9752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14D0D-1B2F-4D26-8420-9C73CE41B69D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174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02943-3BB5-43F6-A38D-A979C5F1F5E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526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02943-3BB5-43F6-A38D-A979C5F1F5E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556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02943-3BB5-43F6-A38D-A979C5F1F5EF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44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3AFDD8-6C61-482C-BE46-049F9D6FF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C5132AE-A0CC-4E4C-BB4F-969BB0D79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1BDD785-344D-4F0A-B1D8-7E47B2681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F3D3DEF-7FB4-4111-BA85-9D27DEF5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F2D5AC9-11AD-4DB1-9A07-86878CC2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9002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9A9D5F1-D5B9-41C4-9860-D0A85589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C747EB80-7877-4C10-A169-07A706747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76BD3F8-3617-487D-BF80-B0AB4243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A1B2556-9827-476F-BFA6-996B57B82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6D84084-CE54-4440-AD34-DD28FAA1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165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3D6364F5-8B85-4E9E-B878-6717DD86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6D472EF8-CC44-4B47-AB4D-D71151B90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50ED12D-5EFA-4FE2-9B20-96D6EB04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9317A91-9C12-4883-9FC0-EDB1827B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CFA5518-D086-4922-86A3-ED5E60B05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4112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jrl\Desktop\Forskningsetiske PPTMAL\monster3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1479" y="2780928"/>
            <a:ext cx="10800523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rl\Desktop\130673 Forskningsetiske komiteene PPTMAL2\forside-ny.jpg"/>
          <p:cNvPicPr>
            <a:picLocks noChangeAspect="1" noChangeArrowheads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2098062"/>
            <a:ext cx="12223319" cy="32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jrl\Desktop\Forskningsetiske PPTMAL\FEK-logo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7889" y="404664"/>
            <a:ext cx="2976000" cy="5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ktangel 10"/>
          <p:cNvSpPr/>
          <p:nvPr userDrawn="1"/>
        </p:nvSpPr>
        <p:spPr>
          <a:xfrm>
            <a:off x="1" y="1988841"/>
            <a:ext cx="12191999" cy="144015"/>
          </a:xfrm>
          <a:prstGeom prst="rect">
            <a:avLst/>
          </a:prstGeom>
          <a:solidFill>
            <a:srgbClr val="D2D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9" name="Rektangel 8"/>
          <p:cNvSpPr/>
          <p:nvPr userDrawn="1"/>
        </p:nvSpPr>
        <p:spPr>
          <a:xfrm>
            <a:off x="0" y="5301208"/>
            <a:ext cx="12207885" cy="144016"/>
          </a:xfrm>
          <a:prstGeom prst="rect">
            <a:avLst/>
          </a:prstGeom>
          <a:solidFill>
            <a:srgbClr val="D2D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" name="TekstSylinder 2"/>
          <p:cNvSpPr txBox="1"/>
          <p:nvPr userDrawn="1"/>
        </p:nvSpPr>
        <p:spPr>
          <a:xfrm>
            <a:off x="911424" y="602128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>
                <a:latin typeface="Arial" panose="020B0604020202020204" pitchFamily="34" charset="0"/>
                <a:cs typeface="Arial" panose="020B0604020202020204" pitchFamily="34" charset="0"/>
              </a:rPr>
              <a:t>www.etikkom.no</a:t>
            </a:r>
          </a:p>
        </p:txBody>
      </p:sp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854716" y="2575242"/>
            <a:ext cx="10972800" cy="709743"/>
          </a:xfrm>
          <a:prstGeom prst="rect">
            <a:avLst/>
          </a:prstGeom>
        </p:spPr>
        <p:txBody>
          <a:bodyPr/>
          <a:lstStyle>
            <a:lvl1pPr algn="l">
              <a:defRPr sz="45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/>
              <a:t>Klikk for å sette inn tittel her</a:t>
            </a:r>
          </a:p>
        </p:txBody>
      </p:sp>
      <p:sp>
        <p:nvSpPr>
          <p:cNvPr id="18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912117" y="3284984"/>
            <a:ext cx="11040533" cy="576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b-NO" sz="3200">
                <a:latin typeface="Arial" panose="020B0604020202020204" pitchFamily="34" charset="0"/>
                <a:cs typeface="Arial" panose="020B0604020202020204" pitchFamily="34" charset="0"/>
              </a:rPr>
              <a:t>Klikk for å sette inn undertittel her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3513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jrl\Desktop\Forskningsetiske PPTMAL\monster3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1479" y="2780928"/>
            <a:ext cx="10800523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assholder f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911424" y="2420268"/>
            <a:ext cx="10272184" cy="3529012"/>
          </a:xfrm>
          <a:prstGeom prst="rect">
            <a:avLst/>
          </a:prstGeom>
        </p:spPr>
        <p:txBody>
          <a:bodyPr/>
          <a:lstStyle>
            <a:lvl1pPr marL="180975" indent="-180975"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  <a:p>
            <a:pPr lvl="0"/>
            <a:endParaRPr lang="en-US" noProof="0"/>
          </a:p>
        </p:txBody>
      </p:sp>
      <p:sp>
        <p:nvSpPr>
          <p:cNvPr id="9" name="Tittel 7"/>
          <p:cNvSpPr>
            <a:spLocks noGrp="1"/>
          </p:cNvSpPr>
          <p:nvPr>
            <p:ph type="title" hasCustomPrompt="1"/>
          </p:nvPr>
        </p:nvSpPr>
        <p:spPr>
          <a:xfrm>
            <a:off x="911424" y="1191890"/>
            <a:ext cx="9518848" cy="436910"/>
          </a:xfrm>
          <a:prstGeom prst="rect">
            <a:avLst/>
          </a:prstGeom>
        </p:spPr>
        <p:txBody>
          <a:bodyPr/>
          <a:lstStyle>
            <a:lvl1pPr algn="l">
              <a:defRPr sz="3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insert title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911425" y="1700808"/>
            <a:ext cx="9503833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insert subtitle</a:t>
            </a:r>
          </a:p>
        </p:txBody>
      </p:sp>
      <p:pic>
        <p:nvPicPr>
          <p:cNvPr id="7" name="Picture 2" descr="C:\Users\jrl\Desktop\Samfunnsansvar - Lokal 02.07.13\Kunder\2014\140022 De nasjonale Forskningsetiske komiteene - PPTMAL 130673\140022 FEK PPTMAL english\FEK_eng-ny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7889" y="404664"/>
            <a:ext cx="2976000" cy="5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5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D60DE2-B4F3-44AF-BCD7-DC45FA58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DD1192B-06F9-4586-B9AE-42CF34315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8E654C9-5AA3-41F4-B65A-8A30184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7E3D6DD-3EDD-4C70-B386-A4D6CFD4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B7199DF-AFF5-4C4F-B3B3-331C547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937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523E08-56A2-4FC5-9520-F86DFB5F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16D1023-3309-4694-BBD8-F064F883D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14B53DD-828F-440E-9434-9CBFB162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CDFC673-020F-4576-A238-146814E9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453D6B8-E364-45F4-B58F-8EDA2F65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776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A592C21-019F-43BA-83CC-AC0F0F2B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1ED3758-6658-44C7-A9D1-69DD41F82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BF43016-A70E-43FC-9247-5A2D0C4A7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50AB49A-6CE6-4688-BC09-13E36E9E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2FF1D4D-ABF8-42DF-B09D-4AEE4509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40F3AC4-D7DB-4E7A-AB95-1742DD36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719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731F3A1-A132-4FD5-9116-906512BB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5A12ED8-F136-423A-BC7F-55DCBDDD1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659DD8D-5D1B-4734-BF30-35A09ADFB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23894CC-B08D-4FC5-BD3C-D3017C6E6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90212E5F-8B2D-460F-961D-DFA1A7DE0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34547C01-91F7-4B85-9BA6-09BDAD99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4D8C7A3B-A4CA-4463-BF6E-33BEABCA2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D79CF6A4-917D-41DF-A410-44406D6C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543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839843-5AF1-4538-8F4F-F09ACBA6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7CA8ADD-ACAB-4896-A288-C00AF26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517E376-9417-424A-9427-978D2A58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3BFA9F48-42EF-40BF-B735-8F763401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7637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83397D1-B7BB-4B59-A1AF-E5E979B4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16444110-46DC-4A0A-9B19-17575CDFC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C8ACFEC-EC67-402C-A7F8-ECF3AE59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8742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BCEC84A-551D-44FA-ADF7-42EE72776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4D2BC05-2334-426B-B3F1-203ABEA45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451E398-063A-4B7D-B835-C355FE38D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19D04B2-E52C-4C8D-8FC5-B5E8BB9D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7148FB7-FA36-4A47-954F-FD62A9BE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90F2754-7C29-4352-89A9-F470E250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790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516B18-B821-4D48-AD82-D8DFFB00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586C7FD8-61D3-4097-8A11-F9EA81661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10448B74-4276-4FF2-AE5C-CA2E65F52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09B43B8-1399-4E92-BA8E-CA26C62F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78BAB53-37FF-4076-892E-03FE4B0F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E20B442-325B-4904-BF33-14B386BD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9383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EDEB2FC8-FFF8-468A-9638-BEF98573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88CB053-D2AD-44DF-A608-5B66F264A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B780A40-A2C2-4877-8F66-16F3E9E10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47478-DE30-4EF0-B57A-3F2E10C56B75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F209816-ED79-4E7C-BB92-F4676C365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5CED247-397C-4EFF-87B7-96C6D0D6D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8A94C-6F55-4F8F-AB3E-87D6B36C188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757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>
          <a:xfrm>
            <a:off x="861953" y="1580225"/>
            <a:ext cx="10965563" cy="327876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/>
                <a:cs typeface="Arial"/>
              </a:rPr>
              <a:t>The National Research Ethics System: </a:t>
            </a:r>
            <a:br>
              <a:rPr lang="en-US" sz="3200" dirty="0">
                <a:latin typeface="Calibri"/>
                <a:cs typeface="Arial"/>
              </a:rPr>
            </a:br>
            <a:br>
              <a:rPr lang="en-US" sz="3200" dirty="0">
                <a:latin typeface="Calibri"/>
                <a:cs typeface="Arial"/>
              </a:rPr>
            </a:br>
            <a:r>
              <a:rPr lang="en-US" sz="3200" dirty="0">
                <a:latin typeface="Calibri"/>
                <a:cs typeface="Arial"/>
              </a:rPr>
              <a:t>Resources and Regulations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861953" y="4012706"/>
            <a:ext cx="9554527" cy="21903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b-NO" sz="1800" dirty="0">
              <a:latin typeface="Calibri Light"/>
              <a:cs typeface="Arial"/>
            </a:endParaRPr>
          </a:p>
          <a:p>
            <a:r>
              <a:rPr lang="nb-NO" sz="1800" dirty="0">
                <a:latin typeface="Calibri Light"/>
                <a:cs typeface="Arial"/>
              </a:rPr>
              <a:t>Vidar Enebakk (NESH)</a:t>
            </a:r>
            <a:endParaRPr lang="nb-NO" sz="1800" dirty="0">
              <a:latin typeface="Calibri Light"/>
            </a:endParaRPr>
          </a:p>
          <a:p>
            <a:r>
              <a:rPr lang="nb-NO" sz="1800" dirty="0">
                <a:latin typeface="Calibri Light"/>
                <a:cs typeface="Arial"/>
              </a:rPr>
              <a:t>UiO, UV, 14.10.2021</a:t>
            </a:r>
            <a:endParaRPr lang="nb-NO" sz="1800" dirty="0">
              <a:latin typeface="Calibri Light"/>
            </a:endParaRPr>
          </a:p>
          <a:p>
            <a:endParaRPr lang="nb-NO" sz="2800" dirty="0">
              <a:latin typeface="Calibri Light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B9351CE3-4B49-4391-8CF4-4347A34AA9FD}"/>
              </a:ext>
            </a:extLst>
          </p:cNvPr>
          <p:cNvSpPr/>
          <p:nvPr/>
        </p:nvSpPr>
        <p:spPr>
          <a:xfrm>
            <a:off x="740229" y="6061577"/>
            <a:ext cx="1915885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9215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1843" y="1628800"/>
            <a:ext cx="7595875" cy="3849874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A82F21BA-2078-4A8F-A720-EA67AD1D7A89}"/>
              </a:ext>
            </a:extLst>
          </p:cNvPr>
          <p:cNvSpPr/>
          <p:nvPr/>
        </p:nvSpPr>
        <p:spPr>
          <a:xfrm>
            <a:off x="4671737" y="5807675"/>
            <a:ext cx="2796086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nb-NO" sz="2800">
                <a:latin typeface="+mj-lt"/>
              </a:rPr>
              <a:t>forskningsetikk.no</a:t>
            </a:r>
          </a:p>
        </p:txBody>
      </p:sp>
    </p:spTree>
    <p:extLst>
      <p:ext uri="{BB962C8B-B14F-4D97-AF65-F5344CB8AC3E}">
        <p14:creationId xmlns:p14="http://schemas.microsoft.com/office/powerpoint/2010/main" val="225590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2"/>
          <p:cNvSpPr txBox="1">
            <a:spLocks/>
          </p:cNvSpPr>
          <p:nvPr/>
        </p:nvSpPr>
        <p:spPr>
          <a:xfrm>
            <a:off x="2359968" y="1344290"/>
            <a:ext cx="7139136" cy="4369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 sz="3100">
              <a:latin typeface="+mn-lt"/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FDC6EB60-8EE1-4471-8CCD-F99620E441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253" y="1344290"/>
            <a:ext cx="3219966" cy="432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72296725-6390-4BBB-8B9A-413C8ED3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5981" y="1344290"/>
            <a:ext cx="3206321" cy="432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CA78C2C2-57DF-4D58-BCB2-5964ADF6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9064" y="1342670"/>
            <a:ext cx="3261600" cy="43216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474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59" y="1410345"/>
            <a:ext cx="3045417" cy="432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Bild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64" y="1410345"/>
            <a:ext cx="3088188" cy="432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52B6ADCA-956D-493C-8223-215383EBE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640" y="1410345"/>
            <a:ext cx="3037852" cy="432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70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kst, bok&#10;&#10;Beskrivelse som er generert med høy visshet">
            <a:extLst>
              <a:ext uri="{FF2B5EF4-FFF2-40B4-BE49-F238E27FC236}">
                <a16:creationId xmlns:a16="http://schemas.microsoft.com/office/drawing/2014/main" id="{86102D66-ADDC-48EA-812F-5B3777AF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1279561"/>
            <a:ext cx="3583631" cy="50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Tittel 3">
            <a:extLst>
              <a:ext uri="{FF2B5EF4-FFF2-40B4-BE49-F238E27FC236}">
                <a16:creationId xmlns:a16="http://schemas.microsoft.com/office/drawing/2014/main" id="{C2373CC8-39BB-45CE-B1DB-4D17295C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nb-NO" sz="3600" dirty="0">
                <a:latin typeface="+mn-lt"/>
                <a:cs typeface="Calibri Light"/>
              </a:rPr>
              <a:t>NESHs retningslinjer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46E3BC23-3C49-4395-BC02-E56D140B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293"/>
            <a:ext cx="5462392" cy="43316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nb-NO" sz="2400" dirty="0">
                <a:latin typeface="Calibri Light"/>
                <a:cs typeface="Calibri" panose="020F0502020204030204"/>
              </a:rPr>
              <a:t>Samfunnet</a:t>
            </a:r>
            <a:br>
              <a:rPr lang="nb-NO" sz="2400" dirty="0">
                <a:latin typeface="Calibri Light"/>
                <a:cs typeface="Calibri" panose="020F0502020204030204"/>
              </a:rPr>
            </a:br>
            <a:endParaRPr lang="nb-NO" sz="2400" dirty="0">
              <a:latin typeface="Calibri Light"/>
              <a:cs typeface="Calibri" panose="020F0502020204030204"/>
            </a:endParaRPr>
          </a:p>
          <a:p>
            <a:pPr marL="514350" indent="-514350">
              <a:buFont typeface="+mj-lt"/>
              <a:buAutoNum type="alphaUcPeriod"/>
            </a:pPr>
            <a:r>
              <a:rPr lang="nb-NO" sz="2400" dirty="0">
                <a:latin typeface="Calibri Light"/>
                <a:cs typeface="Calibri" panose="020F0502020204030204"/>
              </a:rPr>
              <a:t>Menneskene</a:t>
            </a:r>
            <a:br>
              <a:rPr lang="nb-NO" sz="2400" dirty="0">
                <a:latin typeface="Calibri Light"/>
                <a:cs typeface="Calibri" panose="020F0502020204030204"/>
              </a:rPr>
            </a:br>
            <a:endParaRPr lang="nb-NO" sz="2400" dirty="0">
              <a:latin typeface="Calibri Light"/>
              <a:cs typeface="Calibri" panose="020F0502020204030204"/>
            </a:endParaRPr>
          </a:p>
          <a:p>
            <a:pPr marL="514350" indent="-514350">
              <a:buFont typeface="+mj-lt"/>
              <a:buAutoNum type="alphaUcPeriod"/>
            </a:pPr>
            <a:r>
              <a:rPr lang="nb-NO" sz="2400" dirty="0">
                <a:latin typeface="Calibri Light"/>
                <a:cs typeface="Calibri" panose="020F0502020204030204"/>
              </a:rPr>
              <a:t>Grupper og institusjoner</a:t>
            </a:r>
            <a:br>
              <a:rPr lang="nb-NO" sz="2400" dirty="0">
                <a:latin typeface="Calibri Light"/>
                <a:cs typeface="Calibri" panose="020F0502020204030204"/>
              </a:rPr>
            </a:br>
            <a:endParaRPr lang="nb-NO" sz="2400" dirty="0">
              <a:latin typeface="Calibri Light"/>
              <a:cs typeface="Calibri" panose="020F0502020204030204"/>
            </a:endParaRPr>
          </a:p>
          <a:p>
            <a:pPr marL="514350" indent="-514350">
              <a:buFont typeface="+mj-lt"/>
              <a:buAutoNum type="alphaUcPeriod"/>
            </a:pPr>
            <a:r>
              <a:rPr lang="nb-NO" sz="2400" dirty="0">
                <a:latin typeface="Calibri Light"/>
                <a:cs typeface="Calibri" panose="020F0502020204030204"/>
              </a:rPr>
              <a:t>Forskersamfunnet </a:t>
            </a:r>
            <a:br>
              <a:rPr lang="nb-NO" sz="2400" dirty="0">
                <a:latin typeface="Calibri Light"/>
                <a:cs typeface="Calibri" panose="020F0502020204030204"/>
              </a:rPr>
            </a:br>
            <a:endParaRPr lang="nb-NO" sz="2400" dirty="0">
              <a:latin typeface="Calibri Light"/>
              <a:cs typeface="Calibri" panose="020F0502020204030204"/>
            </a:endParaRPr>
          </a:p>
          <a:p>
            <a:pPr marL="514350" indent="-514350">
              <a:buFont typeface="+mj-lt"/>
              <a:buAutoNum type="alphaUcPeriod"/>
            </a:pPr>
            <a:r>
              <a:rPr lang="nb-NO" sz="2400" dirty="0">
                <a:latin typeface="Calibri Light"/>
                <a:cs typeface="Calibri" panose="020F0502020204030204"/>
              </a:rPr>
              <a:t>Oppdragsgivere</a:t>
            </a:r>
            <a:br>
              <a:rPr lang="nb-NO" sz="2400" dirty="0">
                <a:latin typeface="Calibri Light"/>
                <a:cs typeface="Calibri" panose="020F0502020204030204"/>
              </a:rPr>
            </a:br>
            <a:endParaRPr lang="nb-NO" sz="2400" dirty="0">
              <a:latin typeface="Calibri Light"/>
              <a:cs typeface="Calibri" panose="020F0502020204030204"/>
            </a:endParaRPr>
          </a:p>
          <a:p>
            <a:pPr marL="514350" indent="-514350">
              <a:buFont typeface="+mj-lt"/>
              <a:buAutoNum type="alphaUcPeriod"/>
            </a:pPr>
            <a:r>
              <a:rPr lang="nb-NO" sz="2400" dirty="0">
                <a:latin typeface="Calibri Light"/>
                <a:cs typeface="Calibri" panose="020F0502020204030204"/>
              </a:rPr>
              <a:t>Allmenheten  </a:t>
            </a:r>
          </a:p>
          <a:p>
            <a:pPr marL="514350" indent="-514350">
              <a:buAutoNum type="alphaUcPeriod"/>
            </a:pPr>
            <a:endParaRPr lang="nb-NO" sz="2400" dirty="0">
              <a:latin typeface="Calibri Ligh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507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FD29EA-B17C-4F8A-83AC-978BB6BA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b-NO" sz="3200" dirty="0"/>
              <a:t>Forsøk med leksefri skole i Trondheim (2020)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31E73C-BF5D-4983-A2F6-387069EE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302006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749A6E-0F01-4514-83E9-CAA16F260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1697" y="1831683"/>
            <a:ext cx="300292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3FF837-959A-4DC1-88C6-3D292CB582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4686" y="1519193"/>
            <a:ext cx="3422628" cy="491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20C534-3F7D-49FE-B2E2-2BEA26AF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7314" y="1519193"/>
            <a:ext cx="3436652" cy="491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49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5E9419-47B0-4F4A-89EF-8ECFD7BF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b-NO" sz="3200" dirty="0"/>
              <a:t>NLA Høgskolens ansvar for forskningsetikk (2021)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DD5FFB-7593-4B3D-B2F5-1B045B98B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254808-FE42-4253-A6C8-7E4BE43CE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431" y="1825625"/>
            <a:ext cx="51015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BD5E2D-31A8-4C1C-89CA-253043DD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825626"/>
            <a:ext cx="5487400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9792464-EA6A-4A9A-9BDF-22A357ACCA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3644" y="1591109"/>
            <a:ext cx="7204711" cy="52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5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6C31F55-B441-4398-8E89-442A3FBB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5228967" cy="2228074"/>
          </a:xfrm>
        </p:spPr>
        <p:txBody>
          <a:bodyPr>
            <a:normAutofit/>
          </a:bodyPr>
          <a:lstStyle/>
          <a:p>
            <a:r>
              <a:rPr lang="nb-NO" sz="4000" dirty="0">
                <a:latin typeface="+mn-lt"/>
                <a:cs typeface="Calibri Light"/>
              </a:rPr>
              <a:t>Lover og regler</a:t>
            </a:r>
            <a:endParaRPr lang="nb-NO" sz="4000" dirty="0">
              <a:latin typeface="+mn-lt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51D981-DEEA-4E89-A7D2-7CD15518F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00962"/>
            <a:ext cx="6078285" cy="297976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endParaRPr lang="nb-NO" sz="2000" dirty="0">
              <a:latin typeface="+mj-lt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nb-NO" dirty="0">
              <a:latin typeface="+mj-lt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b-NO" dirty="0">
                <a:latin typeface="+mj-lt"/>
                <a:cs typeface="Calibri"/>
              </a:rPr>
              <a:t>1) Forskningsetikkloven (2007)</a:t>
            </a:r>
          </a:p>
          <a:p>
            <a:pPr marL="0" indent="0">
              <a:spcBef>
                <a:spcPts val="0"/>
              </a:spcBef>
              <a:buNone/>
            </a:pPr>
            <a:endParaRPr lang="nb-NO" dirty="0">
              <a:latin typeface="+mj-lt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nb-NO" dirty="0">
              <a:latin typeface="+mj-lt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b-NO" dirty="0">
                <a:latin typeface="+mj-lt"/>
                <a:cs typeface="Calibri"/>
              </a:rPr>
              <a:t>2) Helseforskningsloven (2009)</a:t>
            </a:r>
          </a:p>
          <a:p>
            <a:pPr marL="0" indent="0">
              <a:spcBef>
                <a:spcPts val="0"/>
              </a:spcBef>
              <a:buNone/>
            </a:pPr>
            <a:endParaRPr lang="nb-NO" dirty="0">
              <a:latin typeface="+mj-lt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nb-NO" dirty="0">
              <a:latin typeface="+mj-lt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b-NO" dirty="0">
                <a:latin typeface="+mj-lt"/>
                <a:cs typeface="Calibri"/>
              </a:rPr>
              <a:t>3) Personopplysningsloven (2018)</a:t>
            </a:r>
            <a:endParaRPr lang="nb-NO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nb-NO" dirty="0">
              <a:latin typeface="+mj-lt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nb-NO" dirty="0">
              <a:latin typeface="+mj-lt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nb-NO" sz="2400" dirty="0">
              <a:latin typeface="+mj-lt"/>
              <a:cs typeface="Calibri"/>
            </a:endParaRPr>
          </a:p>
          <a:p>
            <a:pPr marL="0" indent="0">
              <a:buNone/>
            </a:pPr>
            <a:endParaRPr lang="nb-NO" sz="1800" dirty="0">
              <a:latin typeface="+mj-lt"/>
              <a:cs typeface="Calibri"/>
            </a:endParaRPr>
          </a:p>
        </p:txBody>
      </p:sp>
      <p:pic>
        <p:nvPicPr>
          <p:cNvPr id="9" name="Bilde 8" descr="Et bilde som inneholder person, holder, stående, jente&#10;&#10;Automatisk generert beskrivelse">
            <a:extLst>
              <a:ext uri="{FF2B5EF4-FFF2-40B4-BE49-F238E27FC236}">
                <a16:creationId xmlns:a16="http://schemas.microsoft.com/office/drawing/2014/main" id="{F53A6B86-662A-4743-93AB-D59AECFD04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8580" b="-2"/>
          <a:stretch/>
        </p:blipFill>
        <p:spPr>
          <a:xfrm>
            <a:off x="6427160" y="1352939"/>
            <a:ext cx="5764840" cy="550506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1283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9A958AD-3CDA-4D7A-9FDE-F07900227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96" y="4820481"/>
            <a:ext cx="10927808" cy="866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Vitenskapens</a:t>
            </a:r>
            <a:r>
              <a:rPr lang="en-US" sz="4800" dirty="0"/>
              <a:t> </a:t>
            </a:r>
            <a:r>
              <a:rPr lang="en-US" sz="4800" dirty="0" err="1"/>
              <a:t>etos</a:t>
            </a:r>
            <a:r>
              <a:rPr lang="en-US" sz="4800" dirty="0"/>
              <a:t>  (1600-tallet)</a:t>
            </a:r>
          </a:p>
        </p:txBody>
      </p:sp>
      <p:cxnSp>
        <p:nvCxnSpPr>
          <p:cNvPr id="21" name="Straight Connector 23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6" descr="Et bilde som inneholder tekst, bok, foto, gammel&#10;&#10;Automatisk generert beskrivelse">
            <a:extLst>
              <a:ext uri="{FF2B5EF4-FFF2-40B4-BE49-F238E27FC236}">
                <a16:creationId xmlns:a16="http://schemas.microsoft.com/office/drawing/2014/main" id="{101C8611-6D65-409C-A092-EEDC54480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47" y="477180"/>
            <a:ext cx="3471106" cy="42602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2E691C-BB20-43C7-973B-BEFE19D5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501539"/>
            <a:ext cx="2969549" cy="421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AA0AB7-3639-45C6-8BE0-3DC2E95099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4251" y="477180"/>
            <a:ext cx="2671813" cy="426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22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9A958AD-3CDA-4D7A-9FDE-F07900227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Vitenskap</a:t>
            </a:r>
            <a:r>
              <a:rPr lang="en-US" sz="4800" dirty="0"/>
              <a:t> og </a:t>
            </a:r>
            <a:r>
              <a:rPr lang="en-US" sz="4800" dirty="0" err="1"/>
              <a:t>samfunn</a:t>
            </a:r>
            <a:r>
              <a:rPr lang="en-US" sz="4800" dirty="0"/>
              <a:t> (1940-tallet)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B352A631-E0FE-4AAF-BC01-74AB11DFB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695" y="1353796"/>
            <a:ext cx="3730466" cy="2213390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E013EADD-3CF3-4E78-8EFE-BE707E016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07" y="1339163"/>
            <a:ext cx="3345578" cy="224153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4AF372-178D-438B-8A8C-A1B811F2F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1376" y="1369348"/>
            <a:ext cx="3553968" cy="218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3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4F3FB34-C2CE-403A-8E15-174762FA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Ansvarlig</a:t>
            </a:r>
            <a:r>
              <a:rPr lang="en-US" sz="4800" dirty="0"/>
              <a:t> </a:t>
            </a:r>
            <a:r>
              <a:rPr lang="en-US" sz="4800" dirty="0" err="1"/>
              <a:t>forskning</a:t>
            </a:r>
            <a:r>
              <a:rPr lang="en-US" sz="4800" dirty="0"/>
              <a:t> (1970-tallet)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6170D921-2895-4CC0-9984-6713B69D6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506" y="699451"/>
            <a:ext cx="4308427" cy="3183040"/>
          </a:xfrm>
          <a:prstGeom prst="rect">
            <a:avLst/>
          </a:prstGeom>
        </p:spPr>
      </p:pic>
      <p:pic>
        <p:nvPicPr>
          <p:cNvPr id="2050" name="Picture 2" descr="A still from “Obedience,” a film Stanley Milgram made of his experiments. ">
            <a:extLst>
              <a:ext uri="{FF2B5EF4-FFF2-40B4-BE49-F238E27FC236}">
                <a16:creationId xmlns:a16="http://schemas.microsoft.com/office/drawing/2014/main" id="{78049C29-3A4C-46E9-B4E6-D7775C1EF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550971" y="698610"/>
            <a:ext cx="4637251" cy="3184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5" name="Straight Connector 136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B9F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Sylinder 1">
            <a:extLst>
              <a:ext uri="{FF2B5EF4-FFF2-40B4-BE49-F238E27FC236}">
                <a16:creationId xmlns:a16="http://schemas.microsoft.com/office/drawing/2014/main" id="{720EF464-21FE-4933-A59D-C933EB5BD1E1}"/>
              </a:ext>
            </a:extLst>
          </p:cNvPr>
          <p:cNvSpPr txBox="1"/>
          <p:nvPr/>
        </p:nvSpPr>
        <p:spPr>
          <a:xfrm>
            <a:off x="7797114" y="4069088"/>
            <a:ext cx="39995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000"/>
              <a:t>Milgram-experiment</a:t>
            </a:r>
          </a:p>
        </p:txBody>
      </p:sp>
      <p:sp>
        <p:nvSpPr>
          <p:cNvPr id="8" name="TekstSylinder 1">
            <a:extLst>
              <a:ext uri="{FF2B5EF4-FFF2-40B4-BE49-F238E27FC236}">
                <a16:creationId xmlns:a16="http://schemas.microsoft.com/office/drawing/2014/main" id="{ABCEA0DE-F7B0-4BF3-BD67-59769F0DDFE7}"/>
              </a:ext>
            </a:extLst>
          </p:cNvPr>
          <p:cNvSpPr txBox="1"/>
          <p:nvPr/>
        </p:nvSpPr>
        <p:spPr>
          <a:xfrm>
            <a:off x="2265226" y="4067820"/>
            <a:ext cx="273912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000"/>
              <a:t>Tuskegee-experiment</a:t>
            </a:r>
          </a:p>
        </p:txBody>
      </p:sp>
    </p:spTree>
    <p:extLst>
      <p:ext uri="{BB962C8B-B14F-4D97-AF65-F5344CB8AC3E}">
        <p14:creationId xmlns:p14="http://schemas.microsoft.com/office/powerpoint/2010/main" val="172283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99D025-96EF-451F-BE9B-DA70DCCA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a typeface="+mj-lt"/>
                <a:cs typeface="+mj-lt"/>
              </a:rPr>
              <a:t>Uredelighet</a:t>
            </a:r>
            <a:r>
              <a:rPr lang="en-US" sz="4800" dirty="0">
                <a:ea typeface="+mj-lt"/>
                <a:cs typeface="+mj-lt"/>
              </a:rPr>
              <a:t> (1990-tallet)</a:t>
            </a:r>
            <a:endParaRPr lang="nb-NO" dirty="0">
              <a:ea typeface="+mj-lt"/>
              <a:cs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BB8E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de 6" descr="Et bilde som inneholder sitter, tre, rom, vann&#10;&#10;Automatisk generert beskrivelse">
            <a:extLst>
              <a:ext uri="{FF2B5EF4-FFF2-40B4-BE49-F238E27FC236}">
                <a16:creationId xmlns:a16="http://schemas.microsoft.com/office/drawing/2014/main" id="{C2C85397-9988-46F3-9492-28F57DD6D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008" y="1131630"/>
            <a:ext cx="3300340" cy="3439178"/>
          </a:xfrm>
        </p:spPr>
      </p:pic>
      <p:pic>
        <p:nvPicPr>
          <p:cNvPr id="7" name="Bilde 7">
            <a:extLst>
              <a:ext uri="{FF2B5EF4-FFF2-40B4-BE49-F238E27FC236}">
                <a16:creationId xmlns:a16="http://schemas.microsoft.com/office/drawing/2014/main" id="{C76C61A2-17B0-447A-ACC8-9253A8B23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358" y="2131526"/>
            <a:ext cx="4079657" cy="2440334"/>
          </a:xfrm>
          <a:prstGeom prst="rect">
            <a:avLst/>
          </a:prstGeom>
        </p:spPr>
      </p:pic>
      <p:pic>
        <p:nvPicPr>
          <p:cNvPr id="8" name="Bilde 8">
            <a:extLst>
              <a:ext uri="{FF2B5EF4-FFF2-40B4-BE49-F238E27FC236}">
                <a16:creationId xmlns:a16="http://schemas.microsoft.com/office/drawing/2014/main" id="{B6798B0B-7D24-4C66-AE3B-970CD87F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10" y="2131526"/>
            <a:ext cx="4200884" cy="2439486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CC4C2B87-D909-45F9-BA55-E6834B416CFE}"/>
              </a:ext>
            </a:extLst>
          </p:cNvPr>
          <p:cNvSpPr txBox="1"/>
          <p:nvPr/>
        </p:nvSpPr>
        <p:spPr>
          <a:xfrm>
            <a:off x="4446481" y="6139150"/>
            <a:ext cx="353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3"/>
                </a:solidFill>
              </a:rPr>
              <a:t>Illustrasjoner: David </a:t>
            </a:r>
            <a:r>
              <a:rPr lang="nb-NO" err="1">
                <a:solidFill>
                  <a:schemeClr val="accent3"/>
                </a:solidFill>
              </a:rPr>
              <a:t>Parkins</a:t>
            </a:r>
            <a:r>
              <a:rPr lang="nb-NO">
                <a:solidFill>
                  <a:schemeClr val="accent3"/>
                </a:solidFill>
              </a:rPr>
              <a:t>, </a:t>
            </a:r>
            <a:r>
              <a:rPr lang="nb-NO" i="1">
                <a:solidFill>
                  <a:schemeClr val="accent3"/>
                </a:solidFill>
              </a:rPr>
              <a:t>Nature</a:t>
            </a:r>
          </a:p>
        </p:txBody>
      </p:sp>
    </p:spTree>
    <p:extLst>
      <p:ext uri="{BB962C8B-B14F-4D97-AF65-F5344CB8AC3E}">
        <p14:creationId xmlns:p14="http://schemas.microsoft.com/office/powerpoint/2010/main" val="109660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6C31F55-B441-4398-8E89-442A3FBB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dirty="0" err="1">
                <a:latin typeface="+mn-lt"/>
                <a:cs typeface="Calibri Light"/>
              </a:rPr>
              <a:t>Oppsummereing</a:t>
            </a:r>
            <a:endParaRPr lang="nb-NO" sz="3600" dirty="0">
              <a:latin typeface="+mn-lt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51D981-DEEA-4E89-A7D2-7CD15518F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135"/>
            <a:ext cx="1092517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b-NO" b="1" dirty="0">
                <a:latin typeface="+mj-lt"/>
                <a:cs typeface="Calibri"/>
              </a:rPr>
              <a:t>      Periode      Tema                  			Regulering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 dirty="0">
                <a:latin typeface="+mj-lt"/>
                <a:cs typeface="Calibri"/>
              </a:rPr>
              <a:t>	             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arenR"/>
            </a:pPr>
            <a:endParaRPr lang="nb-NO" dirty="0">
              <a:latin typeface="+mj-lt"/>
              <a:cs typeface="Calibri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arenR"/>
            </a:pPr>
            <a:r>
              <a:rPr lang="nb-NO" dirty="0">
                <a:latin typeface="+mj-lt"/>
                <a:cs typeface="Calibri"/>
              </a:rPr>
              <a:t>1940s        Vitenskap og samfunn		Autonomi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arenR"/>
            </a:pPr>
            <a:endParaRPr lang="nb-NO" dirty="0">
              <a:latin typeface="+mj-lt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arenR"/>
            </a:pPr>
            <a:r>
              <a:rPr lang="nb-NO" dirty="0">
                <a:latin typeface="+mj-lt"/>
                <a:cs typeface="Calibri"/>
              </a:rPr>
              <a:t>1970s        Ansvarlig forskning		Forvaltning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arenR"/>
            </a:pPr>
            <a:endParaRPr lang="nb-NO" dirty="0">
              <a:latin typeface="+mj-lt"/>
              <a:cs typeface="Calibri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arenR"/>
            </a:pPr>
            <a:r>
              <a:rPr lang="nb-NO" dirty="0">
                <a:latin typeface="+mj-lt"/>
                <a:cs typeface="Calibri"/>
              </a:rPr>
              <a:t>1990s        Research </a:t>
            </a:r>
            <a:r>
              <a:rPr lang="nb-NO" dirty="0" err="1">
                <a:latin typeface="+mj-lt"/>
                <a:cs typeface="Calibri"/>
              </a:rPr>
              <a:t>Misconduct</a:t>
            </a:r>
            <a:r>
              <a:rPr lang="nb-NO" dirty="0">
                <a:latin typeface="+mj-lt"/>
                <a:cs typeface="Calibri"/>
              </a:rPr>
              <a:t>           	Juridisk regulering</a:t>
            </a:r>
          </a:p>
          <a:p>
            <a:pPr marL="0" indent="0">
              <a:buNone/>
            </a:pPr>
            <a:endParaRPr lang="nb-NO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787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1B4320-FB94-45B2-A421-6C9A04E1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9235" y="1596320"/>
            <a:ext cx="3413529" cy="480994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ittel 7">
            <a:extLst>
              <a:ext uri="{FF2B5EF4-FFF2-40B4-BE49-F238E27FC236}">
                <a16:creationId xmlns:a16="http://schemas.microsoft.com/office/drawing/2014/main" id="{B16FDA94-7A11-4308-97EC-18D876D4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52" y="1"/>
            <a:ext cx="10508848" cy="1666753"/>
          </a:xfrm>
        </p:spPr>
        <p:txBody>
          <a:bodyPr>
            <a:normAutofit/>
          </a:bodyPr>
          <a:lstStyle/>
          <a:p>
            <a:pPr algn="ctr"/>
            <a:r>
              <a:rPr lang="nb-NO" sz="3600" dirty="0">
                <a:latin typeface="+mn-lt"/>
              </a:rPr>
              <a:t>Forskning og etisk ansvar (1981)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2B8CEEF-E6F4-45D2-89ED-B046E0157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FA396037-A2AB-4E19-9E36-FAF8860C116A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92517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nb-NO">
              <a:latin typeface="+mj-lt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nb-NO">
              <a:latin typeface="+mj-lt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>
                <a:latin typeface="+mj-lt"/>
                <a:cs typeface="Calibri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58410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D3DAE055-DE5E-4A97-B283-A53D876D5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664" y="1171704"/>
            <a:ext cx="6138753" cy="5343536"/>
          </a:xfrm>
          <a:prstGeom prst="rect">
            <a:avLst/>
          </a:prstGeom>
        </p:spPr>
      </p:pic>
      <p:sp>
        <p:nvSpPr>
          <p:cNvPr id="5" name="Tittel 5">
            <a:extLst>
              <a:ext uri="{FF2B5EF4-FFF2-40B4-BE49-F238E27FC236}">
                <a16:creationId xmlns:a16="http://schemas.microsoft.com/office/drawing/2014/main" id="{C4895DCB-A43D-4CD5-B371-C449E3AE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7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b-NO" sz="3600" dirty="0">
                <a:latin typeface="+mn-lt"/>
              </a:rPr>
              <a:t>De forskningsetiske komiteene (1990) </a:t>
            </a:r>
          </a:p>
        </p:txBody>
      </p:sp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12197F3F-2222-4A80-B801-52F433F7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8152"/>
            <a:ext cx="10515600" cy="431858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nb-NO">
                <a:latin typeface="+mj-lt"/>
              </a:rPr>
              <a:t>NEM</a:t>
            </a:r>
            <a:br>
              <a:rPr lang="nb-NO">
                <a:latin typeface="+mj-lt"/>
              </a:rPr>
            </a:br>
            <a:endParaRPr lang="nb-NO">
              <a:latin typeface="+mj-lt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nb-NO">
                <a:latin typeface="+mj-lt"/>
              </a:rPr>
              <a:t>NENT</a:t>
            </a:r>
            <a:br>
              <a:rPr lang="nb-NO">
                <a:latin typeface="+mj-lt"/>
              </a:rPr>
            </a:br>
            <a:endParaRPr lang="nb-NO">
              <a:latin typeface="+mj-lt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nb-NO">
                <a:latin typeface="+mj-lt"/>
              </a:rPr>
              <a:t>NESH</a:t>
            </a:r>
            <a:br>
              <a:rPr lang="nb-NO">
                <a:latin typeface="+mj-lt"/>
              </a:rPr>
            </a:br>
            <a:endParaRPr lang="nb-NO">
              <a:latin typeface="+mj-lt"/>
            </a:endParaRPr>
          </a:p>
          <a:p>
            <a:pPr marL="514800" indent="-514800">
              <a:lnSpc>
                <a:spcPct val="120000"/>
              </a:lnSpc>
              <a:spcBef>
                <a:spcPts val="0"/>
              </a:spcBef>
            </a:pPr>
            <a:r>
              <a:rPr lang="nb-NO">
                <a:latin typeface="+mj-lt"/>
              </a:rPr>
              <a:t>GRU (2007)</a:t>
            </a:r>
          </a:p>
          <a:p>
            <a:pPr marL="514800" indent="-514800">
              <a:lnSpc>
                <a:spcPct val="120000"/>
              </a:lnSpc>
              <a:spcBef>
                <a:spcPts val="0"/>
              </a:spcBef>
            </a:pPr>
            <a:endParaRPr lang="nb-NO">
              <a:latin typeface="+mj-lt"/>
            </a:endParaRPr>
          </a:p>
          <a:p>
            <a:pPr marL="514800" indent="-514800">
              <a:lnSpc>
                <a:spcPct val="120000"/>
              </a:lnSpc>
              <a:spcBef>
                <a:spcPts val="0"/>
              </a:spcBef>
            </a:pPr>
            <a:r>
              <a:rPr lang="nb-NO">
                <a:latin typeface="+mj-lt"/>
              </a:rPr>
              <a:t>SKJ (2008)</a:t>
            </a:r>
          </a:p>
          <a:p>
            <a:pPr marL="514800" indent="-514800">
              <a:lnSpc>
                <a:spcPct val="120000"/>
              </a:lnSpc>
              <a:spcBef>
                <a:spcPts val="0"/>
              </a:spcBef>
            </a:pPr>
            <a:endParaRPr lang="nb-NO">
              <a:latin typeface="+mj-lt"/>
            </a:endParaRPr>
          </a:p>
          <a:p>
            <a:pPr marL="514800" indent="-514800">
              <a:lnSpc>
                <a:spcPct val="120000"/>
              </a:lnSpc>
              <a:spcBef>
                <a:spcPts val="0"/>
              </a:spcBef>
            </a:pPr>
            <a:r>
              <a:rPr lang="nb-NO">
                <a:latin typeface="+mj-lt"/>
              </a:rPr>
              <a:t>REK (2009)</a:t>
            </a:r>
          </a:p>
          <a:p>
            <a:pPr marL="0" indent="0">
              <a:buNone/>
            </a:pPr>
            <a:endParaRPr lang="nb-NO">
              <a:latin typeface="+mj-lt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6A54B339-1712-47AE-B761-CED136E66066}"/>
              </a:ext>
            </a:extLst>
          </p:cNvPr>
          <p:cNvSpPr/>
          <p:nvPr/>
        </p:nvSpPr>
        <p:spPr>
          <a:xfrm>
            <a:off x="5703345" y="3972250"/>
            <a:ext cx="2877502" cy="2421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0002836E-B526-4992-A17F-BE27F4CE1546}"/>
              </a:ext>
            </a:extLst>
          </p:cNvPr>
          <p:cNvSpPr/>
          <p:nvPr/>
        </p:nvSpPr>
        <p:spPr>
          <a:xfrm flipH="1">
            <a:off x="5581956" y="1391533"/>
            <a:ext cx="2896461" cy="288685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9" name="Diagonal stripe 8">
            <a:extLst>
              <a:ext uri="{FF2B5EF4-FFF2-40B4-BE49-F238E27FC236}">
                <a16:creationId xmlns:a16="http://schemas.microsoft.com/office/drawing/2014/main" id="{10D1A3D9-4321-4BD1-945C-1C18DF44A960}"/>
              </a:ext>
            </a:extLst>
          </p:cNvPr>
          <p:cNvSpPr/>
          <p:nvPr/>
        </p:nvSpPr>
        <p:spPr>
          <a:xfrm flipH="1">
            <a:off x="2723625" y="4985569"/>
            <a:ext cx="1722540" cy="1716744"/>
          </a:xfrm>
          <a:prstGeom prst="diagStripe">
            <a:avLst>
              <a:gd name="adj" fmla="val 1887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03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959E43BC726F4F90187DADF725C4A3" ma:contentTypeVersion="12" ma:contentTypeDescription="Create a new document." ma:contentTypeScope="" ma:versionID="684601b7400dfcfdcd3837bc6e6a5829">
  <xsd:schema xmlns:xsd="http://www.w3.org/2001/XMLSchema" xmlns:xs="http://www.w3.org/2001/XMLSchema" xmlns:p="http://schemas.microsoft.com/office/2006/metadata/properties" xmlns:ns2="553a797a-ff2b-40de-9a90-c914206a7549" xmlns:ns3="40c7e816-0a5f-4cbe-b8ac-38dbabd0a8d8" targetNamespace="http://schemas.microsoft.com/office/2006/metadata/properties" ma:root="true" ma:fieldsID="54b77c14721de5290fdf19c58734ae3d" ns2:_="" ns3:_="">
    <xsd:import namespace="553a797a-ff2b-40de-9a90-c914206a7549"/>
    <xsd:import namespace="40c7e816-0a5f-4cbe-b8ac-38dbabd0a8d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3a797a-ff2b-40de-9a90-c914206a75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c7e816-0a5f-4cbe-b8ac-38dbabd0a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A038AC-7CD5-486E-AD27-3610D9A2CA06}">
  <ds:schemaRefs>
    <ds:schemaRef ds:uri="40c7e816-0a5f-4cbe-b8ac-38dbabd0a8d8"/>
    <ds:schemaRef ds:uri="553a797a-ff2b-40de-9a90-c914206a75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0005488-DDAB-489D-89C7-8F6BF157F3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DCC23C-38E5-4FBE-9EA4-21028A0893E5}">
  <ds:schemaRefs>
    <ds:schemaRef ds:uri="http://purl.org/dc/dcmitype/"/>
    <ds:schemaRef ds:uri="http://schemas.microsoft.com/office/2006/documentManagement/types"/>
    <ds:schemaRef ds:uri="553a797a-ff2b-40de-9a90-c914206a7549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40c7e816-0a5f-4cbe-b8ac-38dbabd0a8d8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171</Words>
  <Application>Microsoft Office PowerPoint</Application>
  <PresentationFormat>Widescreen</PresentationFormat>
  <Paragraphs>59</Paragraphs>
  <Slides>15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Office-tema</vt:lpstr>
      <vt:lpstr>The National Research Ethics System:   Resources and Regulations</vt:lpstr>
      <vt:lpstr>Lover og regler</vt:lpstr>
      <vt:lpstr>Vitenskapens etos  (1600-tallet)</vt:lpstr>
      <vt:lpstr>Vitenskap og samfunn (1940-tallet)</vt:lpstr>
      <vt:lpstr>Ansvarlig forskning (1970-tallet)</vt:lpstr>
      <vt:lpstr>Uredelighet (1990-tallet)</vt:lpstr>
      <vt:lpstr>Oppsummereing</vt:lpstr>
      <vt:lpstr>Forskning og etisk ansvar (1981)</vt:lpstr>
      <vt:lpstr>De forskningsetiske komiteene (1990) </vt:lpstr>
      <vt:lpstr>PowerPoint-presentasjon</vt:lpstr>
      <vt:lpstr>PowerPoint-presentasjon</vt:lpstr>
      <vt:lpstr>PowerPoint-presentasjon</vt:lpstr>
      <vt:lpstr>NESHs retningslinjer</vt:lpstr>
      <vt:lpstr>Forsøk med leksefri skole i Trondheim (2020)</vt:lpstr>
      <vt:lpstr>NLA Høgskolens ansvar for forskningsetikk (2021)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Ethics, Compliance and Regulation: Historical Background and Current Challanges</dc:title>
  <dc:creator>Vidar Enebakk</dc:creator>
  <cp:lastModifiedBy>Vidar Enebakk</cp:lastModifiedBy>
  <cp:revision>12</cp:revision>
  <cp:lastPrinted>2021-10-14T07:27:47Z</cp:lastPrinted>
  <dcterms:created xsi:type="dcterms:W3CDTF">2019-10-11T13:14:58Z</dcterms:created>
  <dcterms:modified xsi:type="dcterms:W3CDTF">2021-10-14T07:39:43Z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0x01010006959E43BC726F4F90187DADF725C4A3</vt:lpwstr>
  </property>
</Properties>
</file>